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8b4a006bb0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8b4a006bb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8b4a006bb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8b4a006bb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b4a006bb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8b4a006bb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b4a006bb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8b4a006bb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8b4a006bb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8b4a006bb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8b4a006bb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8b4a006bb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8c0be6faa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8c0be6faa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8c0be6faa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8c0be6faa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c0be6faa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8c0be6faa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8c0be6faa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8c0be6faa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8b4a006bb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8b4a006bb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8b4a006bb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8b4a006bb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8b4a006bb0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8b4a006bb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8c0be6faa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8c0be6faa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b4a006bb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b4a006bb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8b4a006bb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8b4a006bb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c0be6faa0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8c0be6faa0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8c0be6faa0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8c0be6faa0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b4a006bb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b4a006bb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8b4a006bb0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8b4a006bb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b4a006bb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8b4a006bb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c0be6faa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8c0be6faa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5.png"/><Relationship Id="rId5" Type="http://schemas.openxmlformats.org/officeDocument/2006/relationships/hyperlink" Target="https://github.com/SymbolixAU/googleway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hyperlink" Target="https://doi.org/10.1371/journal.pone.0212606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hyperlink" Target="https://github.com/gboeing/osmnx" TargetMode="External"/><Relationship Id="rId7" Type="http://schemas.openxmlformats.org/officeDocument/2006/relationships/hyperlink" Target="https://github.com/shriv/foss4g-workshop/blob/master/notebooks/applications.ipynb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6.png"/><Relationship Id="rId6" Type="http://schemas.openxmlformats.org/officeDocument/2006/relationships/hyperlink" Target="https://github.com/gboeing/osmnx" TargetMode="External"/><Relationship Id="rId7" Type="http://schemas.openxmlformats.org/officeDocument/2006/relationships/hyperlink" Target="https://github.com/UDST/pandana" TargetMode="External"/><Relationship Id="rId8" Type="http://schemas.openxmlformats.org/officeDocument/2006/relationships/hyperlink" Target="https://github.com/shriv/foss4g-workshop/blob/master/notebooks/applications.ipynb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hyperlink" Target="https://github.com/gboeing/osmnx" TargetMode="External"/><Relationship Id="rId5" Type="http://schemas.openxmlformats.org/officeDocument/2006/relationships/hyperlink" Target="https://github.com/UDST/pandana" TargetMode="External"/><Relationship Id="rId6" Type="http://schemas.openxmlformats.org/officeDocument/2006/relationships/hyperlink" Target="https://github.com/stan-dev/pystan" TargetMode="External"/><Relationship Id="rId7" Type="http://schemas.openxmlformats.org/officeDocument/2006/relationships/hyperlink" Target="https://github.com/shriv/accessibility-series/blob/master/Visualising%20accessibility%20by%20suburb.ipynb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hyperlink" Target="https://github.com/ipeaGIT/accessibility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hyperlink" Target="https://shriv.github.io/foss4g-2023/" TargetMode="External"/><Relationship Id="rId5" Type="http://schemas.openxmlformats.org/officeDocument/2006/relationships/hyperlink" Target="https://github.com/shriv/foss4g-2023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Relationship Id="rId4" Type="http://schemas.openxmlformats.org/officeDocument/2006/relationships/hyperlink" Target="https://github.com/ropensci/osmplotr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shriv.github.io/foss4g-2023/" TargetMode="External"/><Relationship Id="rId4" Type="http://schemas.openxmlformats.org/officeDocument/2006/relationships/hyperlink" Target="https://github.com/shriv/foss4g-2023" TargetMode="External"/><Relationship Id="rId5" Type="http://schemas.openxmlformats.org/officeDocument/2006/relationships/hyperlink" Target="mailto:s.ravi@transporr.govt.nz" TargetMode="External"/><Relationship Id="rId6" Type="http://schemas.openxmlformats.org/officeDocument/2006/relationships/hyperlink" Target="mailto:pentheseleia@gmail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www.strongtowns.org/journal/2018/6/18/what-the-heck-is-an-urbanist" TargetMode="External"/><Relationship Id="rId5" Type="http://schemas.openxmlformats.org/officeDocument/2006/relationships/hyperlink" Target="https://thenounproject.com/browse/icons/term/people-thought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www.strongtowns.org/journal/2018/6/18/what-the-heck-is-an-urbanist" TargetMode="External"/><Relationship Id="rId5" Type="http://schemas.openxmlformats.org/officeDocument/2006/relationships/hyperlink" Target="https://thenounproject.com/browse/icons/term/people-thought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cities with open source tools and open data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92975"/>
            <a:ext cx="8520600" cy="1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Shrividya (Shriv) Ravi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 Manatū Waka (Ministry of Transport, NZ)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Armchair flâneur / flâneuse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41055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Single function that can be repeated for any view around the world.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 your own urban collage!</a:t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5126" y="1170125"/>
            <a:ext cx="4456474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734325"/>
            <a:ext cx="4105501" cy="166483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/>
        </p:nvSpPr>
        <p:spPr>
          <a:xfrm>
            <a:off x="0" y="4815125"/>
            <a:ext cx="492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Pictures obtained with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googleway package</a:t>
            </a:r>
            <a:r>
              <a:rPr lang="en" sz="1000"/>
              <a:t>. </a:t>
            </a:r>
            <a:endParaRPr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Points of Interest (POIs)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data from OpenStreetMap</a:t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3893" y="1170125"/>
            <a:ext cx="4317708" cy="270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4419601" cy="2709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phenomena: cafes and house prices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152475"/>
            <a:ext cx="382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Urban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processes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of demand mean that businesses tend to cluster in certain areas.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same processes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behind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clustering of amenities can cause / be correlated with residential preference increasing land value and thus house prices.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4267199" cy="339395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/>
        </p:nvSpPr>
        <p:spPr>
          <a:xfrm>
            <a:off x="5768700" y="4804800"/>
            <a:ext cx="3375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Image reproduced from </a:t>
            </a:r>
            <a:r>
              <a:rPr lang="en" sz="1000" u="sng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10.1371/journal.pone.0212606</a:t>
            </a:r>
            <a:r>
              <a:rPr lang="en" sz="100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Transport networks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data from OpenStreetMap</a:t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025" y="1101775"/>
            <a:ext cx="4524265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7"/>
          <p:cNvPicPr preferRelativeResize="0"/>
          <p:nvPr/>
        </p:nvPicPr>
        <p:blipFill rotWithShape="1">
          <a:blip r:embed="rId4">
            <a:alphaModFix/>
          </a:blip>
          <a:srcRect b="0" l="0" r="21017" t="0"/>
          <a:stretch/>
        </p:blipFill>
        <p:spPr>
          <a:xfrm>
            <a:off x="362975" y="1135950"/>
            <a:ext cx="3490810" cy="375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Routes to heatmaps and isochrones</a:t>
            </a:r>
            <a:endParaRPr/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1745" y="1482800"/>
            <a:ext cx="2571552" cy="2874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482800"/>
            <a:ext cx="2540322" cy="287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8154" y="1482800"/>
            <a:ext cx="3021296" cy="305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8"/>
          <p:cNvSpPr txBox="1"/>
          <p:nvPr/>
        </p:nvSpPr>
        <p:spPr>
          <a:xfrm>
            <a:off x="919763" y="1136900"/>
            <a:ext cx="13242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route</a:t>
            </a:r>
            <a:endParaRPr/>
          </a:p>
        </p:txBody>
      </p:sp>
      <p:sp>
        <p:nvSpPr>
          <p:cNvPr id="166" name="Google Shape;166;p28"/>
          <p:cNvSpPr txBox="1"/>
          <p:nvPr/>
        </p:nvSpPr>
        <p:spPr>
          <a:xfrm>
            <a:off x="3563976" y="1136900"/>
            <a:ext cx="13791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</a:t>
            </a:r>
            <a:r>
              <a:rPr lang="en"/>
              <a:t> routes</a:t>
            </a:r>
            <a:endParaRPr/>
          </a:p>
        </p:txBody>
      </p:sp>
      <p:sp>
        <p:nvSpPr>
          <p:cNvPr id="167" name="Google Shape;167;p28"/>
          <p:cNvSpPr txBox="1"/>
          <p:nvPr/>
        </p:nvSpPr>
        <p:spPr>
          <a:xfrm>
            <a:off x="6616526" y="1136900"/>
            <a:ext cx="13791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Catchment</a:t>
            </a:r>
            <a:endParaRPr/>
          </a:p>
        </p:txBody>
      </p:sp>
      <p:sp>
        <p:nvSpPr>
          <p:cNvPr id="168" name="Google Shape;168;p28"/>
          <p:cNvSpPr txBox="1"/>
          <p:nvPr/>
        </p:nvSpPr>
        <p:spPr>
          <a:xfrm>
            <a:off x="0" y="4819500"/>
            <a:ext cx="49431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Analysis with Python and the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osmnx package</a:t>
            </a:r>
            <a:r>
              <a:rPr lang="en" sz="1000"/>
              <a:t>. Code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here</a:t>
            </a:r>
            <a:r>
              <a:rPr lang="en" sz="1000"/>
              <a:t>.</a:t>
            </a:r>
            <a:endParaRPr sz="1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9"/>
          <p:cNvPicPr preferRelativeResize="0"/>
          <p:nvPr/>
        </p:nvPicPr>
        <p:blipFill rotWithShape="1">
          <a:blip r:embed="rId3">
            <a:alphaModFix/>
          </a:blip>
          <a:srcRect b="20451" l="0" r="0" t="0"/>
          <a:stretch/>
        </p:blipFill>
        <p:spPr>
          <a:xfrm>
            <a:off x="152400" y="1474925"/>
            <a:ext cx="4154949" cy="303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6375" y="1474925"/>
            <a:ext cx="4031826" cy="303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24187" y="1363850"/>
            <a:ext cx="414437" cy="333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p29"/>
          <p:cNvCxnSpPr/>
          <p:nvPr/>
        </p:nvCxnSpPr>
        <p:spPr>
          <a:xfrm flipH="1">
            <a:off x="4306025" y="1187625"/>
            <a:ext cx="8700" cy="347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29"/>
          <p:cNvSpPr txBox="1"/>
          <p:nvPr/>
        </p:nvSpPr>
        <p:spPr>
          <a:xfrm>
            <a:off x="1009500" y="1085550"/>
            <a:ext cx="253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flows to Wellington station</a:t>
            </a:r>
            <a:endParaRPr/>
          </a:p>
        </p:txBody>
      </p:sp>
      <p:sp>
        <p:nvSpPr>
          <p:cNvPr id="178" name="Google Shape;178;p29"/>
          <p:cNvSpPr txBox="1"/>
          <p:nvPr/>
        </p:nvSpPr>
        <p:spPr>
          <a:xfrm>
            <a:off x="5109325" y="1085550"/>
            <a:ext cx="296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5% flows to Wellington station</a:t>
            </a:r>
            <a:endParaRPr/>
          </a:p>
        </p:txBody>
      </p:sp>
      <p:sp>
        <p:nvSpPr>
          <p:cNvPr id="179" name="Google Shape;17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arterial roads by c</a:t>
            </a:r>
            <a:r>
              <a:rPr lang="en"/>
              <a:t>ounting routes</a:t>
            </a:r>
            <a:endParaRPr/>
          </a:p>
        </p:txBody>
      </p:sp>
      <p:sp>
        <p:nvSpPr>
          <p:cNvPr id="180" name="Google Shape;180;p29"/>
          <p:cNvSpPr txBox="1"/>
          <p:nvPr/>
        </p:nvSpPr>
        <p:spPr>
          <a:xfrm>
            <a:off x="0" y="4819500"/>
            <a:ext cx="49431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Analysis with Python and the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osmnx</a:t>
            </a:r>
            <a:r>
              <a:rPr lang="en" sz="1000"/>
              <a:t> and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pandana</a:t>
            </a:r>
            <a:r>
              <a:rPr lang="en" sz="1000"/>
              <a:t> packages</a:t>
            </a:r>
            <a:r>
              <a:rPr lang="en" sz="1000"/>
              <a:t>. Code </a:t>
            </a:r>
            <a:r>
              <a:rPr lang="en" sz="1000" u="sng">
                <a:solidFill>
                  <a:schemeClr val="hlink"/>
                </a:solidFill>
                <a:hlinkClick r:id="rId8"/>
              </a:rPr>
              <a:t>here</a:t>
            </a:r>
            <a:r>
              <a:rPr lang="en" sz="1000"/>
              <a:t>.</a:t>
            </a:r>
            <a:endParaRPr sz="1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Walking to a playground in hilly Wellington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11700" y="1152475"/>
            <a:ext cx="317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Digitally walking along Wellington streets to the nearest playground from every street intersection.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lang="en"/>
              <a:t>Vast differences in local walkability across the </a:t>
            </a:r>
            <a:r>
              <a:rPr lang="en"/>
              <a:t>city even when there are multiple playgrounds in a given suburb. </a:t>
            </a:r>
            <a:endParaRPr/>
          </a:p>
        </p:txBody>
      </p:sp>
      <p:pic>
        <p:nvPicPr>
          <p:cNvPr id="187" name="Google Shape;1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8400" y="1170125"/>
            <a:ext cx="5353202" cy="3612997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0"/>
          <p:cNvSpPr txBox="1"/>
          <p:nvPr/>
        </p:nvSpPr>
        <p:spPr>
          <a:xfrm>
            <a:off x="4647950" y="3921000"/>
            <a:ext cx="68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Karori</a:t>
            </a:r>
            <a:endParaRPr/>
          </a:p>
        </p:txBody>
      </p:sp>
      <p:sp>
        <p:nvSpPr>
          <p:cNvPr id="189" name="Google Shape;189;p30"/>
          <p:cNvSpPr txBox="1"/>
          <p:nvPr/>
        </p:nvSpPr>
        <p:spPr>
          <a:xfrm>
            <a:off x="0" y="4783125"/>
            <a:ext cx="4943100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Analysis with Python and the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osmnx</a:t>
            </a:r>
            <a:r>
              <a:rPr lang="en"/>
              <a:t>,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pandana</a:t>
            </a:r>
            <a:r>
              <a:rPr lang="en" sz="1000"/>
              <a:t> and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pystan</a:t>
            </a:r>
            <a:r>
              <a:rPr lang="en" sz="1000"/>
              <a:t> packages. Code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here</a:t>
            </a:r>
            <a:r>
              <a:rPr lang="en" sz="1000"/>
              <a:t>.</a:t>
            </a:r>
            <a:endParaRPr sz="1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Patterns of access by mode</a:t>
            </a:r>
            <a:endParaRPr/>
          </a:p>
        </p:txBody>
      </p:sp>
      <p:sp>
        <p:nvSpPr>
          <p:cNvPr id="195" name="Google Shape;195;p31"/>
          <p:cNvSpPr txBox="1"/>
          <p:nvPr>
            <p:ph idx="1" type="body"/>
          </p:nvPr>
        </p:nvSpPr>
        <p:spPr>
          <a:xfrm>
            <a:off x="311700" y="1152475"/>
            <a:ext cx="345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Summarising routes across an </a:t>
            </a:r>
            <a:r>
              <a:rPr lang="en"/>
              <a:t>entire</a:t>
            </a:r>
            <a:r>
              <a:rPr lang="en"/>
              <a:t> city by mode to understand the car-centricity of cities.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200"/>
              </a:spcAft>
              <a:buSzPts val="1800"/>
              <a:buChar char="●"/>
            </a:pPr>
            <a:r>
              <a:rPr lang="en"/>
              <a:t>Access via public transport tends to be “patchier” due to service extent and frequency. </a:t>
            </a:r>
            <a:endParaRPr/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5300" y="1358100"/>
            <a:ext cx="4839199" cy="32626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 txBox="1"/>
          <p:nvPr/>
        </p:nvSpPr>
        <p:spPr>
          <a:xfrm>
            <a:off x="4355600" y="1017725"/>
            <a:ext cx="4398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Travel times to a tertiary hospital in São Paulo, Brazil</a:t>
            </a:r>
            <a:endParaRPr b="1" sz="1300"/>
          </a:p>
        </p:txBody>
      </p:sp>
      <p:sp>
        <p:nvSpPr>
          <p:cNvPr id="198" name="Google Shape;198;p31"/>
          <p:cNvSpPr txBox="1"/>
          <p:nvPr/>
        </p:nvSpPr>
        <p:spPr>
          <a:xfrm>
            <a:off x="38025" y="4835875"/>
            <a:ext cx="61308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Image reproduced from </a:t>
            </a:r>
            <a:r>
              <a:rPr i="1" lang="en" sz="1000"/>
              <a:t>Introduction to urban accessibility </a:t>
            </a:r>
            <a:r>
              <a:rPr lang="en" sz="1000"/>
              <a:t>with the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accessibility package</a:t>
            </a:r>
            <a:r>
              <a:rPr lang="en" sz="1000"/>
              <a:t>.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Chapters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271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Urban views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Points of Interest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Transport networks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Buildings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5225" y="1180150"/>
            <a:ext cx="5794150" cy="336105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635000" y="617525"/>
            <a:ext cx="290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https://shriv.github.io/foss4g-2023/</a:t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4564500" y="307575"/>
            <a:ext cx="319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https://github.com/shriv/foss4g-2023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data from OpenStreetMap</a:t>
            </a:r>
            <a:endParaRPr/>
          </a:p>
        </p:txBody>
      </p:sp>
      <p:pic>
        <p:nvPicPr>
          <p:cNvPr id="209" name="Google Shape;20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2203" y="996363"/>
            <a:ext cx="3739073" cy="386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425" y="1017725"/>
            <a:ext cx="2912710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Figure-ground diagrams</a:t>
            </a:r>
            <a:endParaRPr/>
          </a:p>
        </p:txBody>
      </p:sp>
      <p:sp>
        <p:nvSpPr>
          <p:cNvPr id="216" name="Google Shape;216;p3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Comparing urban design and structure at different scales.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neighbourhood level (500m) shows the relative density of local buildings and the street network hierarchy.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lang="en"/>
              <a:t>British and British-influenced city neighbourhoods with lower building density and low traffic neighbourhoods. 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8950" y="206686"/>
            <a:ext cx="4260300" cy="476676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4"/>
          <p:cNvSpPr txBox="1"/>
          <p:nvPr/>
        </p:nvSpPr>
        <p:spPr>
          <a:xfrm>
            <a:off x="0" y="4743300"/>
            <a:ext cx="492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made in R with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osmplotr package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24" name="Google Shape;224;p35"/>
          <p:cNvSpPr txBox="1"/>
          <p:nvPr>
            <p:ph idx="1" type="body"/>
          </p:nvPr>
        </p:nvSpPr>
        <p:spPr>
          <a:xfrm>
            <a:off x="311700" y="1152475"/>
            <a:ext cx="771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Companion web-book</a:t>
            </a:r>
            <a:r>
              <a:rPr lang="en"/>
              <a:t> https://shriv.github.io/foss4g-2023/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Github repo</a:t>
            </a:r>
            <a:r>
              <a:rPr lang="en"/>
              <a:t> https://github.com/shriv/foss4g-2023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Email me: </a:t>
            </a:r>
            <a:r>
              <a:rPr lang="en" u="sng">
                <a:solidFill>
                  <a:schemeClr val="hlink"/>
                </a:solidFill>
                <a:hlinkClick r:id="rId5"/>
              </a:rPr>
              <a:t>s.ravi@transport.govt.nz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Email me: </a:t>
            </a:r>
            <a:r>
              <a:rPr lang="en" u="sng">
                <a:solidFill>
                  <a:schemeClr val="hlink"/>
                </a:solidFill>
                <a:hlinkClick r:id="rId6"/>
              </a:rPr>
              <a:t>pentheseleia@gmail.com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Urbanite to </a:t>
            </a:r>
            <a:r>
              <a:rPr lang="en">
                <a:solidFill>
                  <a:schemeClr val="accent5"/>
                </a:solidFill>
              </a:rPr>
              <a:t>urbanist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13066" l="31748" r="29884" t="0"/>
          <a:stretch/>
        </p:blipFill>
        <p:spPr>
          <a:xfrm>
            <a:off x="401575" y="1555325"/>
            <a:ext cx="897125" cy="203285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42725" y="4743300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 u="sng">
                <a:solidFill>
                  <a:schemeClr val="hlink"/>
                </a:solidFill>
                <a:hlinkClick r:id="rId4"/>
              </a:rPr>
              <a:t>Quote from Strong Towns blog</a:t>
            </a:r>
            <a:endParaRPr i="1" sz="1000"/>
          </a:p>
        </p:txBody>
      </p:sp>
      <p:sp>
        <p:nvSpPr>
          <p:cNvPr id="77" name="Google Shape;77;p16"/>
          <p:cNvSpPr txBox="1"/>
          <p:nvPr/>
        </p:nvSpPr>
        <p:spPr>
          <a:xfrm>
            <a:off x="2067675" y="1794875"/>
            <a:ext cx="5519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“It is not a formalized title, but it is one which is attainable by anyone who cares to look deeper into the inner workings of city dynamics.”</a:t>
            </a:r>
            <a:endParaRPr sz="2400">
              <a:solidFill>
                <a:schemeClr val="accent5"/>
              </a:solidFill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42725" y="4590900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 u="sng">
                <a:solidFill>
                  <a:schemeClr val="hlink"/>
                </a:solidFill>
                <a:hlinkClick r:id="rId5"/>
              </a:rPr>
              <a:t>People Thought by Gan Khoon Lay</a:t>
            </a:r>
            <a:endParaRPr i="1"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Urbanite to </a:t>
            </a:r>
            <a:r>
              <a:rPr lang="en">
                <a:solidFill>
                  <a:schemeClr val="accent5"/>
                </a:solidFill>
              </a:rPr>
              <a:t>urbanist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13066" l="31748" r="29884" t="0"/>
          <a:stretch/>
        </p:blipFill>
        <p:spPr>
          <a:xfrm>
            <a:off x="401575" y="1555325"/>
            <a:ext cx="897125" cy="203285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42725" y="4743300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 u="sng">
                <a:solidFill>
                  <a:schemeClr val="hlink"/>
                </a:solidFill>
                <a:hlinkClick r:id="rId4"/>
              </a:rPr>
              <a:t>Quote from Strong Towns blog</a:t>
            </a:r>
            <a:endParaRPr i="1" sz="1000"/>
          </a:p>
        </p:txBody>
      </p:sp>
      <p:sp>
        <p:nvSpPr>
          <p:cNvPr id="86" name="Google Shape;86;p17"/>
          <p:cNvSpPr txBox="1"/>
          <p:nvPr/>
        </p:nvSpPr>
        <p:spPr>
          <a:xfrm>
            <a:off x="2067675" y="1752150"/>
            <a:ext cx="5519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“.. </a:t>
            </a:r>
            <a:r>
              <a:rPr lang="en" sz="2400">
                <a:solidFill>
                  <a:schemeClr val="accent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actively pursuing more complete understandings of the city issues before us from a myriad of different disciplines.”</a:t>
            </a:r>
            <a:endParaRPr sz="2400">
              <a:solidFill>
                <a:schemeClr val="accent5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2725" y="4590900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 u="sng">
                <a:solidFill>
                  <a:schemeClr val="hlink"/>
                </a:solidFill>
                <a:hlinkClick r:id="rId5"/>
              </a:rPr>
              <a:t>People Thought by Gan Khoon Lay</a:t>
            </a:r>
            <a:endParaRPr i="1"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Visual narratives</a:t>
            </a:r>
            <a:r>
              <a:rPr lang="en"/>
              <a:t> created with code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1675" y="1094625"/>
            <a:ext cx="3145235" cy="351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114" y="1094625"/>
            <a:ext cx="4849737" cy="37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Pirate </a:t>
            </a:r>
            <a:r>
              <a:rPr lang="en"/>
              <a:t>(R)</a:t>
            </a:r>
            <a:r>
              <a:rPr lang="en"/>
              <a:t> or Snake (Python)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501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typical upskilling is to begin with </a:t>
            </a:r>
            <a:r>
              <a:rPr b="1"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learning coding for data science</a:t>
            </a: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(rather than software development) and then </a:t>
            </a:r>
            <a:r>
              <a:rPr b="1"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progressing to geospatial data science</a:t>
            </a: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Visualisation and statistical modelling:</a:t>
            </a:r>
            <a:r>
              <a:rPr b="1"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</a:t>
            </a:r>
            <a:endParaRPr b="1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Machine learning: </a:t>
            </a:r>
            <a:r>
              <a:rPr b="1"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Python</a:t>
            </a:r>
            <a:endParaRPr b="1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6200" y="2571750"/>
            <a:ext cx="1128224" cy="123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9926" y="1152475"/>
            <a:ext cx="1500774" cy="116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Urban views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Collages of urban character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410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Striking similarity in Victorian architecture without the buildings looking like clones. </a:t>
            </a:r>
            <a:endParaRPr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Houses are stuck close together</a:t>
            </a:r>
            <a:endParaRPr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Architectural emphasis on large windows and setbacks 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600" y="1170125"/>
            <a:ext cx="4422000" cy="357321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/>
          <p:nvPr/>
        </p:nvSpPr>
        <p:spPr>
          <a:xfrm>
            <a:off x="6849600" y="4878600"/>
            <a:ext cx="22944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Image reproduced from </a:t>
            </a:r>
            <a:r>
              <a:rPr i="1" lang="en" sz="1000"/>
              <a:t>Complexcity</a:t>
            </a:r>
            <a:endParaRPr i="1"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